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1"/>
  </p:notesMasterIdLst>
  <p:handoutMasterIdLst>
    <p:handoutMasterId r:id="rId12"/>
  </p:handoutMasterIdLst>
  <p:sldIdLst>
    <p:sldId id="2081" r:id="rId3"/>
    <p:sldId id="2058" r:id="rId4"/>
    <p:sldId id="2083" r:id="rId5"/>
    <p:sldId id="2082" r:id="rId6"/>
    <p:sldId id="2084" r:id="rId7"/>
    <p:sldId id="2085" r:id="rId8"/>
    <p:sldId id="2086" r:id="rId9"/>
    <p:sldId id="2088" r:id="rId10"/>
  </p:sldIdLst>
  <p:sldSz cx="12192000" cy="6858000"/>
  <p:notesSz cx="6858000" cy="9926638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00" d="100"/>
          <a:sy n="100" d="100"/>
        </p:scale>
        <p:origin x="84" y="450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#Par144"/><Relationship Id="rId12" Type="http://schemas.openxmlformats.org/officeDocument/2006/relationships/hyperlink" Target="#Par162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5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#Par138"/><Relationship Id="rId14" Type="http://schemas.openxmlformats.org/officeDocument/2006/relationships/hyperlink" Target="#Par170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-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это документ, который нужно направить в налоговый орган, если установленный срок подачи декларации позднее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срока уплаты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55191"/>
              </p:ext>
            </p:extLst>
          </p:nvPr>
        </p:nvGraphicFramePr>
        <p:xfrm>
          <a:off x="0" y="944725"/>
          <a:ext cx="12192000" cy="3486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880"/>
                <a:gridCol w="9063120"/>
              </a:tblGrid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Налоги и 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89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 каким платежам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подавать Уведомление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18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208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Страховые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Взносы за январь, февраль, апрель, май, июль, август, октябрь и ноябрь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513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с выплат работникам и другим физлицам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Налог за периоды 01.01 – 22.01, 23.01 – 22.02, 23.02 –22.03, 23.03 – 22.04, 23.04 – 22.05,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23.05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22.06,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23.06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22.07, 23.07 – 22.08,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23.08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22.09, 23.09 – 22.10, 23.10 – 22.11,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23.11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22.12, 23.12 – 31.12.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169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Транспортный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120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ЕСХН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 за полугодие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238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 на имущество организаций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15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ИП на общем режиме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3965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налогах, по которым нужно подавать уведомление, сроки подачи уведомлений, уплаты налогов, КБК доступны в файле «Налоговый календарь» и на промо-странице ЕНС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348" y="4689140"/>
            <a:ext cx="103331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Зачем подавать Уведомление?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Своевременное и корректное распределение ЕНП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Отсутствие пени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Что будет, если несвоевременно подать уведомление или не подать вовсе?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ЕНП не распределится вовремя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</a:rPr>
              <a:t>Начислится</a:t>
            </a:r>
            <a:r>
              <a:rPr lang="ru-RU" sz="1400" dirty="0" smtClean="0">
                <a:solidFill>
                  <a:srgbClr val="002060"/>
                </a:solidFill>
              </a:rPr>
              <a:t> пеня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Привлекут к ответственности в соответствии со ст. 15.6 КоАП или ст. 126 НК РФ </a:t>
            </a:r>
            <a:r>
              <a:rPr lang="ru-RU" sz="1400" dirty="0" smtClean="0">
                <a:solidFill>
                  <a:srgbClr val="C00000"/>
                </a:solidFill>
              </a:rPr>
              <a:t>(временно приостановлено)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какие сроки подается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368" y="1088740"/>
            <a:ext cx="11233248" cy="14383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25 числа</a:t>
            </a:r>
            <a:r>
              <a:rPr lang="ru-RU" sz="1600" dirty="0">
                <a:solidFill>
                  <a:srgbClr val="002060"/>
                </a:solidFill>
              </a:rPr>
              <a:t> месяца, в котором установлен срок </a:t>
            </a:r>
            <a:r>
              <a:rPr lang="ru-RU" sz="1600" dirty="0" smtClean="0">
                <a:solidFill>
                  <a:srgbClr val="002060"/>
                </a:solidFill>
              </a:rPr>
              <a:t>уплаты.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Если 25 число – выходной </a:t>
            </a:r>
            <a:r>
              <a:rPr lang="ru-RU" sz="1600" b="1" dirty="0" smtClean="0">
                <a:solidFill>
                  <a:srgbClr val="C00000"/>
                </a:solidFill>
              </a:rPr>
              <a:t>день</a:t>
            </a:r>
            <a:r>
              <a:rPr lang="ru-RU" sz="1600" dirty="0" smtClean="0">
                <a:solidFill>
                  <a:srgbClr val="002060"/>
                </a:solidFill>
              </a:rPr>
              <a:t>, то срок переносится на </a:t>
            </a:r>
            <a:r>
              <a:rPr lang="ru-RU" sz="1600" b="1" dirty="0" smtClean="0">
                <a:solidFill>
                  <a:srgbClr val="C00000"/>
                </a:solidFill>
              </a:rPr>
              <a:t>следующий рабочий день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Представить Уведомление можно: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по ТКС,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через ЛК налогоплательщика,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на бумаге, </a:t>
            </a:r>
            <a:r>
              <a:rPr lang="ru-RU" sz="1400" dirty="0" smtClean="0">
                <a:solidFill>
                  <a:srgbClr val="C00000"/>
                </a:solidFill>
              </a:rPr>
              <a:t>за исключение НП, указанных в п. 3 ст. 80 НК РФ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3832" y="2698235"/>
            <a:ext cx="2844316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ФЕВРАЛЬ 2023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348" y="3577496"/>
            <a:ext cx="4032448" cy="316387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Представить: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УВЕДОМЛЕНИЕ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НДФЛ </a:t>
            </a:r>
            <a:r>
              <a:rPr lang="ru-RU" sz="1400" dirty="0">
                <a:solidFill>
                  <a:srgbClr val="002060"/>
                </a:solidFill>
              </a:rPr>
              <a:t>НА (с доходов, выплаченных за период с 23.01.2023 - 22.02.2023)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 </a:t>
            </a:r>
            <a:r>
              <a:rPr lang="ru-RU" sz="1400" dirty="0">
                <a:solidFill>
                  <a:srgbClr val="002060"/>
                </a:solidFill>
              </a:rPr>
              <a:t>(исчисленные за январь </a:t>
            </a:r>
            <a:r>
              <a:rPr lang="ru-RU" sz="1400" dirty="0" smtClean="0">
                <a:solidFill>
                  <a:srgbClr val="002060"/>
                </a:solidFill>
              </a:rPr>
              <a:t>2023)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Имущественные </a:t>
            </a:r>
            <a:r>
              <a:rPr lang="ru-RU" sz="1400" dirty="0">
                <a:solidFill>
                  <a:srgbClr val="002060"/>
                </a:solidFill>
              </a:rPr>
              <a:t>налоги организаций (ЗН, ТН, НИО за 4 квартал 2022 года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РАСЧЕТЫ / ДЕКЛАРАЦИИ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Расчет 6-НДФЛ за 2022 </a:t>
            </a:r>
            <a:r>
              <a:rPr lang="ru-RU" sz="1400" dirty="0" smtClean="0">
                <a:solidFill>
                  <a:srgbClr val="002060"/>
                </a:solidFill>
              </a:rPr>
              <a:t>+ </a:t>
            </a:r>
            <a:r>
              <a:rPr lang="ru-RU" sz="1400" dirty="0">
                <a:solidFill>
                  <a:srgbClr val="002060"/>
                </a:solidFill>
              </a:rPr>
              <a:t>сведения о доходах ФЛ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Декларации по НДПИ, ИБ, акцизам за январь </a:t>
            </a:r>
            <a:r>
              <a:rPr lang="ru-RU" sz="1400" dirty="0" smtClean="0">
                <a:solidFill>
                  <a:srgbClr val="002060"/>
                </a:solidFill>
              </a:rPr>
              <a:t>2023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2485" y="4185084"/>
            <a:ext cx="3107010" cy="129969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Установленный срок подачи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–</a:t>
            </a:r>
            <a:r>
              <a:rPr lang="ru-RU" sz="1400" b="1" dirty="0" smtClean="0">
                <a:solidFill>
                  <a:srgbClr val="002060"/>
                </a:solidFill>
              </a:rPr>
              <a:t> 25.02.2023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учетом выходных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27.02.2023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Установленный срок уплаты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28.02.2023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2184" y="3577496"/>
            <a:ext cx="4248472" cy="316387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Уплатить до 28 февраля: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НДФЛ НА (исчисленный с доходов, выплаченных за период с 23.01.2023 - 22.02.2023)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Страховые взносы </a:t>
            </a:r>
            <a:r>
              <a:rPr lang="ru-RU" sz="1400" dirty="0" smtClean="0">
                <a:solidFill>
                  <a:srgbClr val="002060"/>
                </a:solidFill>
              </a:rPr>
              <a:t>(за </a:t>
            </a:r>
            <a:r>
              <a:rPr lang="ru-RU" sz="1400" dirty="0">
                <a:solidFill>
                  <a:srgbClr val="002060"/>
                </a:solidFill>
              </a:rPr>
              <a:t>январь </a:t>
            </a:r>
            <a:r>
              <a:rPr lang="ru-RU" sz="1400" dirty="0" smtClean="0">
                <a:solidFill>
                  <a:srgbClr val="002060"/>
                </a:solidFill>
              </a:rPr>
              <a:t>2023)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Имущественные налоги </a:t>
            </a:r>
            <a:r>
              <a:rPr lang="ru-RU" sz="1400" dirty="0" smtClean="0">
                <a:solidFill>
                  <a:srgbClr val="002060"/>
                </a:solidFill>
              </a:rPr>
              <a:t>организаций (за </a:t>
            </a:r>
            <a:r>
              <a:rPr lang="ru-RU" sz="1400" dirty="0">
                <a:solidFill>
                  <a:srgbClr val="002060"/>
                </a:solidFill>
              </a:rPr>
              <a:t>4 квартал 2022 года)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 НДПИ, акциз, ВН, ИБ за январь 2023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НДС 1/3 часть за 4 квартал 2022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НП 2-й платеж (аванс) за 1 квартал 2023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5934341" y="-2602028"/>
            <a:ext cx="359321" cy="11773308"/>
          </a:xfrm>
          <a:prstGeom prst="rightBrace">
            <a:avLst>
              <a:gd name="adj1" fmla="val 8333"/>
              <a:gd name="adj2" fmla="val 4951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50026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Уведомление?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88" y="2259276"/>
            <a:ext cx="2741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основных реквизитов!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КПП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ОКТМО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КБК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Сумма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015914" y="5194639"/>
            <a:ext cx="747522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607" y="5445681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35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заполненного Уведомления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 descr="C:\Users\internet\Desktop\Пример1 первичное уведомление_page-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909970"/>
            <a:ext cx="4932548" cy="59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internet\Desktop\Пример1 первичное уведомление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52" y="909970"/>
            <a:ext cx="5229267" cy="59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09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исправить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4892" y="10167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сумму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</a:t>
            </a:r>
            <a:r>
              <a:rPr lang="ru-RU" sz="1400" dirty="0" smtClean="0">
                <a:solidFill>
                  <a:srgbClr val="002060"/>
                </a:solidFill>
              </a:rPr>
              <a:t>казать корректную сумму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8108" y="1016732"/>
            <a:ext cx="39604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иные реквизиты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 строке с суммой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«0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новой строке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верные данные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internet\Desktop\Пример2 уточненная (сумма)_page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 bwMode="auto">
          <a:xfrm>
            <a:off x="119336" y="2549109"/>
            <a:ext cx="2897923" cy="422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nternet\Desktop\Пример2 уточненная (сумма)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64904"/>
            <a:ext cx="2987216" cy="42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nternet\Desktop\Пример3 уточненная (КПП обособки)_page-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r="-441"/>
          <a:stretch/>
        </p:blipFill>
        <p:spPr bwMode="auto">
          <a:xfrm>
            <a:off x="6204012" y="2544996"/>
            <a:ext cx="2916324" cy="424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nternet\Desktop\Пример3 уточненная (КПП обособки)_page-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" r="-2647"/>
          <a:stretch/>
        </p:blipFill>
        <p:spPr bwMode="auto">
          <a:xfrm>
            <a:off x="9028820" y="2544996"/>
            <a:ext cx="3043844" cy="423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54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не подавать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835" t="15461" r="25836" b="7505"/>
          <a:stretch/>
        </p:blipFill>
        <p:spPr bwMode="auto">
          <a:xfrm>
            <a:off x="803412" y="1759618"/>
            <a:ext cx="4356484" cy="417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5509" y="1729881"/>
            <a:ext cx="507656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КБК, соответствующий перечисляемому налогу или взносу.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107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показатель соответствующего периода.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(«0»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 стрелкой 4"/>
          <p:cNvCxnSpPr>
            <a:stCxn id="10" idx="2"/>
          </p:cNvCxnSpPr>
          <p:nvPr/>
        </p:nvCxnSpPr>
        <p:spPr>
          <a:xfrm flipH="1">
            <a:off x="4511824" y="1948224"/>
            <a:ext cx="1714435" cy="92967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1" idx="2"/>
          </p:cNvCxnSpPr>
          <p:nvPr/>
        </p:nvCxnSpPr>
        <p:spPr>
          <a:xfrm flipH="1">
            <a:off x="2999656" y="2467506"/>
            <a:ext cx="3224502" cy="85009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3" idx="3"/>
          </p:cNvCxnSpPr>
          <p:nvPr/>
        </p:nvCxnSpPr>
        <p:spPr>
          <a:xfrm flipH="1">
            <a:off x="2387588" y="3481955"/>
            <a:ext cx="3892221" cy="1517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39716" y="4504705"/>
            <a:ext cx="2727597" cy="46932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2" idx="3"/>
          </p:cNvCxnSpPr>
          <p:nvPr/>
        </p:nvCxnSpPr>
        <p:spPr>
          <a:xfrm flipH="1">
            <a:off x="1667508" y="3027783"/>
            <a:ext cx="4608659" cy="199624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6226259" y="188606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224158" y="240535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259121" y="292167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262763" y="337585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267311" y="444255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262475" y="54314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214369" y="5016964"/>
            <a:ext cx="2044465" cy="20387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 flipV="1">
            <a:off x="1775520" y="5270848"/>
            <a:ext cx="4486955" cy="22270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 rot="5400000">
            <a:off x="3612654" y="4244734"/>
            <a:ext cx="155641" cy="205222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262475" y="494949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3413" y="1016732"/>
            <a:ext cx="1059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</a:rPr>
              <a:t> 2023 </a:t>
            </a:r>
            <a:r>
              <a:rPr lang="ru-RU" sz="1600" b="1" dirty="0" smtClean="0">
                <a:solidFill>
                  <a:srgbClr val="002060"/>
                </a:solidFill>
              </a:rPr>
              <a:t>году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вместо уведомления можно оформить платежное поручение – </a:t>
            </a:r>
            <a:r>
              <a:rPr lang="ru-RU" sz="1600" b="1" dirty="0" smtClean="0">
                <a:solidFill>
                  <a:srgbClr val="C00000"/>
                </a:solidFill>
              </a:rPr>
              <a:t>распоряжение.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8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Хочу узнать подробнее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3512" y="1088740"/>
            <a:ext cx="878497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173644</TotalTime>
  <Words>584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Roboto Condensed</vt:lpstr>
      <vt:lpstr>Calibri Light</vt:lpstr>
      <vt:lpstr>Open Sans</vt:lpstr>
      <vt:lpstr>Calibri</vt:lpstr>
      <vt:lpstr>Open Sans Light</vt:lpstr>
      <vt:lpstr>Wingdings</vt:lpstr>
      <vt:lpstr>Times New Roman</vt:lpstr>
      <vt:lpstr>Arial Narrow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Кабак Виктория Вячеславовна</cp:lastModifiedBy>
  <cp:revision>2304</cp:revision>
  <cp:lastPrinted>2022-11-09T12:14:24Z</cp:lastPrinted>
  <dcterms:created xsi:type="dcterms:W3CDTF">2014-10-08T23:03:32Z</dcterms:created>
  <dcterms:modified xsi:type="dcterms:W3CDTF">2023-02-21T18:46:00Z</dcterms:modified>
</cp:coreProperties>
</file>